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D00"/>
    <a:srgbClr val="2F2F2F"/>
    <a:srgbClr val="64A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3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95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715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566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524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42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27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13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69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06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45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39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A20AB-20DA-458C-ADD5-F6B9DFAAD06C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2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TextBox 10">
            <a:extLst>
              <a:ext uri="{FF2B5EF4-FFF2-40B4-BE49-F238E27FC236}">
                <a16:creationId xmlns:a16="http://schemas.microsoft.com/office/drawing/2014/main" id="{D112C449-8F8C-4473-957C-DC861DED3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65" y="2654412"/>
            <a:ext cx="8016875" cy="2400300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s-ES" sz="2400" b="1" dirty="0">
                <a:solidFill>
                  <a:srgbClr val="F6AD00"/>
                </a:solidFill>
                <a:cs typeface="Arial" panose="020B0604020202020204" pitchFamily="34" charset="0"/>
              </a:rPr>
              <a:t>Paper’s title (Arial, bold, 24 </a:t>
            </a:r>
            <a:r>
              <a:rPr lang="en-US" altLang="es-ES" sz="2400" b="1" dirty="0" err="1">
                <a:solidFill>
                  <a:srgbClr val="F6AD00"/>
                </a:solidFill>
                <a:cs typeface="Arial" panose="020B0604020202020204" pitchFamily="34" charset="0"/>
              </a:rPr>
              <a:t>pt</a:t>
            </a:r>
            <a:r>
              <a:rPr lang="en-US" altLang="es-ES" sz="2400" b="1" dirty="0">
                <a:solidFill>
                  <a:srgbClr val="F6AD00"/>
                </a:solidFill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defRPr/>
            </a:pPr>
            <a:endParaRPr lang="en-US" altLang="es-ES" sz="2000" i="1" dirty="0">
              <a:solidFill>
                <a:srgbClr val="64AC3C"/>
              </a:solidFill>
              <a:latin typeface="Hero" pitchFamily="-84" charset="0"/>
            </a:endParaRPr>
          </a:p>
          <a:p>
            <a:pPr algn="ctr" eaLnBrk="1" hangingPunct="1">
              <a:defRPr/>
            </a:pPr>
            <a:endParaRPr lang="en-US" altLang="es-ES" sz="2000" i="1" dirty="0">
              <a:solidFill>
                <a:srgbClr val="64AC3C"/>
              </a:solidFill>
              <a:latin typeface="Hero" pitchFamily="-84" charset="0"/>
            </a:endParaRPr>
          </a:p>
          <a:p>
            <a:pPr algn="ctr" eaLnBrk="1" hangingPunct="1">
              <a:defRPr/>
            </a:pPr>
            <a:r>
              <a:rPr lang="en-US" altLang="es-ES" sz="2200" dirty="0">
                <a:solidFill>
                  <a:srgbClr val="2F2F2F"/>
                </a:solidFill>
                <a:cs typeface="Arial" panose="020B0604020202020204" pitchFamily="34" charset="0"/>
              </a:rPr>
              <a:t>Authors (Arial, 22 </a:t>
            </a:r>
            <a:r>
              <a:rPr lang="en-US" altLang="es-ES" sz="2200" dirty="0" err="1">
                <a:solidFill>
                  <a:srgbClr val="2F2F2F"/>
                </a:solidFill>
                <a:cs typeface="Arial" panose="020B0604020202020204" pitchFamily="34" charset="0"/>
              </a:rPr>
              <a:t>pt</a:t>
            </a:r>
            <a:r>
              <a:rPr lang="en-US" altLang="es-ES" sz="2200" dirty="0">
                <a:solidFill>
                  <a:srgbClr val="2F2F2F"/>
                </a:solidFill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defRPr/>
            </a:pPr>
            <a:endParaRPr lang="en-US" altLang="es-ES" sz="2200" dirty="0">
              <a:solidFill>
                <a:srgbClr val="64AC3C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es-ES" sz="2000" dirty="0">
                <a:solidFill>
                  <a:srgbClr val="2F2F2F"/>
                </a:solidFill>
                <a:cs typeface="Arial" panose="020B0604020202020204" pitchFamily="34" charset="0"/>
              </a:rPr>
              <a:t>Institution (Arial, 20 </a:t>
            </a:r>
            <a:r>
              <a:rPr lang="en-US" altLang="es-ES" sz="2000" dirty="0" err="1">
                <a:solidFill>
                  <a:srgbClr val="2F2F2F"/>
                </a:solidFill>
                <a:cs typeface="Arial" panose="020B0604020202020204" pitchFamily="34" charset="0"/>
              </a:rPr>
              <a:t>pt</a:t>
            </a:r>
            <a:r>
              <a:rPr lang="en-US" altLang="es-ES" sz="2000" dirty="0">
                <a:solidFill>
                  <a:srgbClr val="2F2F2F"/>
                </a:solidFill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defRPr/>
            </a:pPr>
            <a:endParaRPr lang="en-US" altLang="es-ES" sz="2000" b="1" dirty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02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5D5A475-0155-4D7D-BDA4-F22D0CA52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128023"/>
            <a:ext cx="86423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600" b="1" dirty="0"/>
              <a:t>ENGLISH: Example of text (Calibri, 16 </a:t>
            </a:r>
            <a:r>
              <a:rPr lang="en-US" altLang="es-ES" sz="1600" b="1" dirty="0" err="1"/>
              <a:t>pt</a:t>
            </a:r>
            <a:r>
              <a:rPr lang="en-US" altLang="es-ES" sz="1600" b="1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1600" dirty="0"/>
          </a:p>
          <a:p>
            <a:pPr algn="just">
              <a:spcBef>
                <a:spcPct val="0"/>
              </a:spcBef>
              <a:buNone/>
            </a:pPr>
            <a:r>
              <a:rPr lang="en-US" altLang="es-ES" sz="1600" dirty="0"/>
              <a:t>HERITAGE2025 International Conference on Earthen and Vernacular Heritage: Conservation, Adaptive Reuse and Urban Regeneration, is organized in the framework of the project Earth4Future funded by Ministry of Science and Innovation of the Government of Spain, the project Re-Habitat funded Regional Counseling of Innovation, Universities, Science and Digital Society of the </a:t>
            </a:r>
            <a:r>
              <a:rPr lang="en-US" altLang="es-ES" sz="1600" dirty="0" err="1"/>
              <a:t>Generalitat</a:t>
            </a:r>
            <a:r>
              <a:rPr lang="en-US" altLang="es-ES" sz="1600" dirty="0"/>
              <a:t> </a:t>
            </a:r>
            <a:r>
              <a:rPr lang="en-US" altLang="es-ES" sz="1600" dirty="0" err="1"/>
              <a:t>Valenciana</a:t>
            </a:r>
            <a:r>
              <a:rPr lang="en-US" altLang="es-ES" sz="1600" dirty="0"/>
              <a:t>, and the project ENACT-15mC funded by AEI through the EU’s Driving Urban Transitions </a:t>
            </a:r>
            <a:r>
              <a:rPr lang="en-US" altLang="es-ES" sz="1600" dirty="0" err="1"/>
              <a:t>programme</a:t>
            </a:r>
            <a:r>
              <a:rPr lang="en-US" altLang="es-ES" sz="1600" dirty="0"/>
              <a:t>.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C32BECF3-1FD6-4BFC-B725-0B01DF1C2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3429003"/>
            <a:ext cx="86423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600" b="1" dirty="0">
                <a:solidFill>
                  <a:srgbClr val="F6AD00"/>
                </a:solidFill>
              </a:rPr>
              <a:t>ESPAÑOL: </a:t>
            </a:r>
            <a:r>
              <a:rPr lang="en-US" altLang="es-ES" sz="1600" b="1" dirty="0" err="1">
                <a:solidFill>
                  <a:srgbClr val="F6AD00"/>
                </a:solidFill>
              </a:rPr>
              <a:t>Ejemplo</a:t>
            </a:r>
            <a:r>
              <a:rPr lang="en-US" altLang="es-ES" sz="1600" b="1" dirty="0">
                <a:solidFill>
                  <a:srgbClr val="F6AD00"/>
                </a:solidFill>
              </a:rPr>
              <a:t> de </a:t>
            </a:r>
            <a:r>
              <a:rPr lang="en-US" altLang="es-ES" sz="1600" b="1" dirty="0" err="1">
                <a:solidFill>
                  <a:srgbClr val="F6AD00"/>
                </a:solidFill>
              </a:rPr>
              <a:t>texto</a:t>
            </a:r>
            <a:r>
              <a:rPr lang="en-US" altLang="es-ES" sz="1600" b="1" dirty="0">
                <a:solidFill>
                  <a:srgbClr val="F6AD00"/>
                </a:solidFill>
              </a:rPr>
              <a:t> (Calibri, 16 </a:t>
            </a:r>
            <a:r>
              <a:rPr lang="en-US" altLang="es-ES" sz="1600" b="1" dirty="0" err="1">
                <a:solidFill>
                  <a:srgbClr val="F6AD00"/>
                </a:solidFill>
              </a:rPr>
              <a:t>pt</a:t>
            </a:r>
            <a:r>
              <a:rPr lang="en-US" altLang="es-ES" sz="1600" b="1" dirty="0">
                <a:solidFill>
                  <a:srgbClr val="F6AD00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1600" i="1" dirty="0">
              <a:solidFill>
                <a:srgbClr val="F6AD00"/>
              </a:solidFill>
            </a:endParaRPr>
          </a:p>
          <a:p>
            <a:pPr algn="just">
              <a:spcBef>
                <a:spcPct val="0"/>
              </a:spcBef>
              <a:buNone/>
            </a:pPr>
            <a:r>
              <a:rPr lang="es-ES" altLang="es-ES" sz="1600" dirty="0">
                <a:solidFill>
                  <a:srgbClr val="F6AD00"/>
                </a:solidFill>
              </a:rPr>
              <a:t>HERITAGE2025, Conferencia Internacional sobre Patrimonio Vernáculo y de Tierra: Restauración, Rehabilitación y Regeneración Urbana, se desarrolla en el marco del proyecto Earth4Future financiado por el Ministerio de Ciencia e Innovación del Gobierno de España, el proyecto Re-</a:t>
            </a:r>
            <a:r>
              <a:rPr lang="es-ES" altLang="es-ES" sz="1600" dirty="0" err="1">
                <a:solidFill>
                  <a:srgbClr val="F6AD00"/>
                </a:solidFill>
              </a:rPr>
              <a:t>Habitat</a:t>
            </a:r>
            <a:r>
              <a:rPr lang="es-ES" altLang="es-ES" sz="1600" dirty="0">
                <a:solidFill>
                  <a:srgbClr val="F6AD00"/>
                </a:solidFill>
              </a:rPr>
              <a:t> financiado por la Conselleria de Innovación, Universidades, Ciencia y Sociedad Digital de la Generalitat Valenciana y el proyecto ENACT-15mC financiado por la AEI a través del programa europeo </a:t>
            </a:r>
            <a:r>
              <a:rPr lang="es-ES" altLang="es-ES" sz="1600" dirty="0" err="1">
                <a:solidFill>
                  <a:srgbClr val="F6AD00"/>
                </a:solidFill>
              </a:rPr>
              <a:t>Driving</a:t>
            </a:r>
            <a:r>
              <a:rPr lang="es-ES" altLang="es-ES" sz="1600" dirty="0">
                <a:solidFill>
                  <a:srgbClr val="F6AD00"/>
                </a:solidFill>
              </a:rPr>
              <a:t> Urban </a:t>
            </a:r>
            <a:r>
              <a:rPr lang="es-ES" altLang="es-ES" sz="1600" dirty="0" err="1">
                <a:solidFill>
                  <a:srgbClr val="F6AD00"/>
                </a:solidFill>
              </a:rPr>
              <a:t>Transitions</a:t>
            </a:r>
            <a:r>
              <a:rPr lang="es-ES" altLang="es-ES" sz="1600" dirty="0">
                <a:solidFill>
                  <a:srgbClr val="F6AD00"/>
                </a:solidFill>
              </a:rPr>
              <a:t>.</a:t>
            </a:r>
            <a:endParaRPr lang="en-US" altLang="es-ES" sz="2000" dirty="0">
              <a:solidFill>
                <a:srgbClr val="F6A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6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>
            <a:extLst>
              <a:ext uri="{FF2B5EF4-FFF2-40B4-BE49-F238E27FC236}">
                <a16:creationId xmlns:a16="http://schemas.microsoft.com/office/drawing/2014/main" id="{ACF022D0-4DAA-4E06-8A62-4CD3531F4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8" y="833438"/>
            <a:ext cx="5713413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2400" b="1" dirty="0"/>
              <a:t>First name, Last name (Calibri, bold, 22 </a:t>
            </a:r>
            <a:r>
              <a:rPr lang="en-US" altLang="es-ES" sz="2400" b="1" dirty="0" err="1"/>
              <a:t>pt</a:t>
            </a:r>
            <a:r>
              <a:rPr lang="en-US" altLang="es-ES" sz="2400" b="1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2400" b="1" dirty="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ES" sz="2000" dirty="0"/>
              <a:t>Affiliation (Calibri, 20 </a:t>
            </a:r>
            <a:r>
              <a:rPr lang="en-US" altLang="es-ES" sz="2000" dirty="0" err="1"/>
              <a:t>pt</a:t>
            </a:r>
            <a:r>
              <a:rPr lang="en-US" altLang="es-ES" sz="2000" dirty="0"/>
              <a:t>)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s-ES" sz="2000" dirty="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ES" sz="2000" dirty="0"/>
              <a:t>E-mail (Calibri, 20 </a:t>
            </a:r>
            <a:r>
              <a:rPr lang="en-US" altLang="es-ES" sz="2000" dirty="0" err="1"/>
              <a:t>pt</a:t>
            </a:r>
            <a:r>
              <a:rPr lang="en-US" altLang="es-ES" sz="2000" dirty="0"/>
              <a:t>)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s-ES" sz="16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s-ES" sz="2200" b="1" dirty="0">
              <a:solidFill>
                <a:srgbClr val="EA5B0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2000" dirty="0"/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2001BC55-97C4-4C42-A665-26603F5F9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3586163"/>
            <a:ext cx="86423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ES" sz="1600" dirty="0"/>
              <a:t>Example of short CV, with less than 150-200 words (Calibri, 16 </a:t>
            </a:r>
            <a:r>
              <a:rPr lang="en-US" altLang="es-ES" sz="1600" dirty="0" err="1"/>
              <a:t>pt</a:t>
            </a:r>
            <a:r>
              <a:rPr lang="en-US" altLang="es-ES" sz="1600" dirty="0"/>
              <a:t>).  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s-ES" sz="1600" dirty="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s-ES" sz="16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s-ES" sz="2200" b="1" dirty="0">
              <a:solidFill>
                <a:srgbClr val="EA5B0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2000" dirty="0"/>
          </a:p>
        </p:txBody>
      </p:sp>
    </p:spTree>
    <p:extLst>
      <p:ext uri="{BB962C8B-B14F-4D97-AF65-F5344CB8AC3E}">
        <p14:creationId xmlns:p14="http://schemas.microsoft.com/office/powerpoint/2010/main" val="1156618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239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Hero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 Elia</dc:creator>
  <cp:lastModifiedBy>Alicia Hueto Escobar</cp:lastModifiedBy>
  <cp:revision>8</cp:revision>
  <dcterms:created xsi:type="dcterms:W3CDTF">2022-06-14T15:11:53Z</dcterms:created>
  <dcterms:modified xsi:type="dcterms:W3CDTF">2025-04-07T08:53:57Z</dcterms:modified>
</cp:coreProperties>
</file>